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</p:sldMasterIdLst>
  <p:notesMasterIdLst>
    <p:notesMasterId r:id="rId28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>
        <p:scale>
          <a:sx n="108" d="100"/>
          <a:sy n="108" d="100"/>
        </p:scale>
        <p:origin x="296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GUZMAN" userId="c13fcfb1-e828-42a8-88b7-15e5a1dc5f9d" providerId="ADAL" clId="{83FE55FE-2BFA-4588-99FC-421CF54ED07D}"/>
    <pc:docChg chg="delSld modSld">
      <pc:chgData name="WENDY GUZMAN" userId="c13fcfb1-e828-42a8-88b7-15e5a1dc5f9d" providerId="ADAL" clId="{83FE55FE-2BFA-4588-99FC-421CF54ED07D}" dt="2017-10-04T13:50:54.014" v="5" actId="2696"/>
      <pc:docMkLst>
        <pc:docMk/>
      </pc:docMkLst>
      <pc:sldChg chg="addSp modSp">
        <pc:chgData name="WENDY GUZMAN" userId="c13fcfb1-e828-42a8-88b7-15e5a1dc5f9d" providerId="ADAL" clId="{83FE55FE-2BFA-4588-99FC-421CF54ED07D}" dt="2017-10-04T13:50:46.565" v="3" actId="1076"/>
        <pc:sldMkLst>
          <pc:docMk/>
          <pc:sldMk cId="0" sldId="269"/>
        </pc:sldMkLst>
        <pc:picChg chg="add mod">
          <ac:chgData name="WENDY GUZMAN" userId="c13fcfb1-e828-42a8-88b7-15e5a1dc5f9d" providerId="ADAL" clId="{83FE55FE-2BFA-4588-99FC-421CF54ED07D}" dt="2017-10-04T13:50:46.565" v="3" actId="1076"/>
          <ac:picMkLst>
            <pc:docMk/>
            <pc:sldMk cId="0" sldId="269"/>
            <ac:picMk id="8" creationId="{EF26D37A-C2CE-4EA1-A3EF-CD5786D73FF5}"/>
          </ac:picMkLst>
        </pc:picChg>
      </pc:sldChg>
      <pc:sldChg chg="del">
        <pc:chgData name="WENDY GUZMAN" userId="c13fcfb1-e828-42a8-88b7-15e5a1dc5f9d" providerId="ADAL" clId="{83FE55FE-2BFA-4588-99FC-421CF54ED07D}" dt="2017-10-04T13:50:54.010" v="4" actId="2696"/>
        <pc:sldMkLst>
          <pc:docMk/>
          <pc:sldMk cId="453291293" sldId="280"/>
        </pc:sldMkLst>
      </pc:sldChg>
      <pc:sldMasterChg chg="delSldLayout">
        <pc:chgData name="WENDY GUZMAN" userId="c13fcfb1-e828-42a8-88b7-15e5a1dc5f9d" providerId="ADAL" clId="{83FE55FE-2BFA-4588-99FC-421CF54ED07D}" dt="2017-10-04T13:50:54.014" v="5" actId="2696"/>
        <pc:sldMasterMkLst>
          <pc:docMk/>
          <pc:sldMasterMk cId="0" sldId="2147483659"/>
        </pc:sldMasterMkLst>
        <pc:sldLayoutChg chg="del">
          <pc:chgData name="WENDY GUZMAN" userId="c13fcfb1-e828-42a8-88b7-15e5a1dc5f9d" providerId="ADAL" clId="{83FE55FE-2BFA-4588-99FC-421CF54ED07D}" dt="2017-10-04T13:50:54.014" v="5" actId="2696"/>
          <pc:sldLayoutMkLst>
            <pc:docMk/>
            <pc:sldMasterMk cId="0" sldId="2147483659"/>
            <pc:sldLayoutMk cId="3499572718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583362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600" b="1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721225" y="2244970"/>
            <a:ext cx="4041775" cy="457200"/>
          </a:xfrm>
          <a:prstGeom prst="rect">
            <a:avLst/>
          </a:prstGeom>
          <a:solidFill>
            <a:srgbClr val="328D96">
              <a:alpha val="24705"/>
            </a:srgbClr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/>
          <a:lstStyle>
            <a:lvl1pPr marL="45720" marR="0" lvl="0" indent="-7619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900" b="1" i="0" u="none" strike="noStrike" cap="none">
                <a:solidFill>
                  <a:srgbClr val="41414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000" b="1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600" b="1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3"/>
          </p:nvPr>
        </p:nvSpPr>
        <p:spPr>
          <a:xfrm>
            <a:off x="381000" y="2708519"/>
            <a:ext cx="4041648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23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1000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809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4"/>
          </p:nvPr>
        </p:nvSpPr>
        <p:spPr>
          <a:xfrm>
            <a:off x="4718304" y="2708519"/>
            <a:ext cx="4041775" cy="388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23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1000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809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2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1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9144" marR="0" lvl="0" indent="-9144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12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9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603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730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8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74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301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873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682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136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1301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19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1095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873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682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43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" marR="0" lvl="0" indent="-7619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21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2508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2238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2016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182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64008" marR="0" lvl="0" indent="-507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Font typeface="Georgia"/>
              <a:buNone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583362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125" marR="0" lvl="0" indent="-857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57225" marR="0" lvl="1" indent="-8572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22338" marR="0" lvl="2" indent="-71437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179513" marR="0" lvl="3" indent="-6191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89063" marR="0" lvl="4" indent="-55562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▫"/>
              <a:defRPr sz="2000" b="0" i="0" u="none" strike="noStrike" cap="non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09344" marR="0" lvl="5" indent="-72644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828800" marR="0" lvl="6" indent="-88900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029968" marR="0" lvl="7" indent="-93217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240280" marR="0" lvl="8" indent="-93979" algn="l" rtl="0">
              <a:spcBef>
                <a:spcPts val="300"/>
              </a:spcBef>
              <a:buClr>
                <a:schemeClr val="accent3"/>
              </a:buClr>
              <a:buSzPct val="1000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fld id="{00000000-1234-1234-1234-123412341234}" type="slidenum">
              <a:rPr lang="en-US"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26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Phylogeny and the Tree of Life</a:t>
            </a:r>
          </a:p>
        </p:txBody>
      </p:sp>
      <p:pic>
        <p:nvPicPr>
          <p:cNvPr id="160" name="Shape 160" descr="25_01DragonflyFossil_U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981200"/>
            <a:ext cx="3933508" cy="298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572000"/>
            <a:ext cx="1873431" cy="1222687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20000">
            <a:off x="2460910" y="1190882"/>
            <a:ext cx="1527119" cy="1501174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sp>
        <p:nvSpPr>
          <p:cNvPr id="225" name="Shape 225"/>
          <p:cNvSpPr txBox="1"/>
          <p:nvPr/>
        </p:nvSpPr>
        <p:spPr>
          <a:xfrm>
            <a:off x="455612" y="669925"/>
            <a:ext cx="4044950" cy="3841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810"/>
              </a:buClr>
              <a:buSzPct val="25000"/>
              <a:buFont typeface="Georgia"/>
              <a:buNone/>
            </a:pPr>
            <a:r>
              <a:rPr lang="en-US" sz="2100" b="1" i="0" u="none">
                <a:solidFill>
                  <a:srgbClr val="3E2810"/>
                </a:solidFill>
                <a:latin typeface="Georgia"/>
                <a:ea typeface="Georgia"/>
                <a:cs typeface="Georgia"/>
                <a:sym typeface="Georgia"/>
              </a:rPr>
              <a:t>Living (extant) species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4750" y="2908300"/>
            <a:ext cx="1875018" cy="1221102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sp>
        <p:nvSpPr>
          <p:cNvPr id="227" name="Shape 227"/>
          <p:cNvSpPr txBox="1"/>
          <p:nvPr/>
        </p:nvSpPr>
        <p:spPr>
          <a:xfrm>
            <a:off x="6553200" y="4468812"/>
            <a:ext cx="1787525" cy="10096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810"/>
              </a:buClr>
              <a:buSzPct val="25000"/>
              <a:buFont typeface="Georgia"/>
              <a:buNone/>
            </a:pPr>
            <a:r>
              <a:rPr lang="en-US" sz="2100" b="1" i="0" u="none">
                <a:solidFill>
                  <a:srgbClr val="3E2810"/>
                </a:solidFill>
                <a:latin typeface="Georgia"/>
                <a:ea typeface="Georgia"/>
                <a:cs typeface="Georgia"/>
                <a:sym typeface="Georgia"/>
              </a:rPr>
              <a:t>Common ancestor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810"/>
              </a:buClr>
              <a:buSzPct val="25000"/>
              <a:buFont typeface="Georgia"/>
              <a:buNone/>
            </a:pPr>
            <a:r>
              <a:rPr lang="en-US" sz="2100" b="1" i="0" u="none">
                <a:solidFill>
                  <a:srgbClr val="3E2810"/>
                </a:solidFill>
                <a:latin typeface="Georgia"/>
                <a:ea typeface="Georgia"/>
                <a:cs typeface="Georgia"/>
                <a:sym typeface="Georgia"/>
              </a:rPr>
              <a:t>(fossil)</a:t>
            </a:r>
          </a:p>
        </p:txBody>
      </p:sp>
      <p:pic>
        <p:nvPicPr>
          <p:cNvPr id="228" name="Shape 228" descr="http://tatumweb.com/blog/pix/cooki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1295400"/>
            <a:ext cx="1428750" cy="144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http://1.bp.blogspot.com/-ud2FV4QT1Q8/TcBRyG5iZnI/AAAAAAAABWk/InBeN_qAYqo/s1600/Oreo%2BIII.jpg"/>
          <p:cNvPicPr preferRelativeResize="0"/>
          <p:nvPr/>
        </p:nvPicPr>
        <p:blipFill rotWithShape="1">
          <a:blip r:embed="rId7">
            <a:alphaModFix/>
          </a:blip>
          <a:srcRect l="15960" r="20199"/>
          <a:stretch/>
        </p:blipFill>
        <p:spPr>
          <a:xfrm>
            <a:off x="2590800" y="4583798"/>
            <a:ext cx="1523568" cy="159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http://www.x-entertainment.com/updates/pics/cookie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3400" y="2895600"/>
            <a:ext cx="1399615" cy="137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 descr="http://www.foodservicedirect.com/productimages/OTF454339S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90800" y="2819400"/>
            <a:ext cx="1484662" cy="148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712" y="820737"/>
            <a:ext cx="7389953" cy="520444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6584950" y="490537"/>
            <a:ext cx="1604962" cy="2603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1F1C"/>
              </a:buClr>
              <a:buSzPct val="25000"/>
              <a:buFont typeface="Georgia"/>
              <a:buNone/>
            </a:pPr>
            <a:r>
              <a:rPr lang="en-US" sz="1700" b="1" i="0" u="none">
                <a:solidFill>
                  <a:srgbClr val="AF1F1C"/>
                </a:solidFill>
                <a:latin typeface="Georgia"/>
                <a:ea typeface="Georgia"/>
                <a:cs typeface="Georgia"/>
                <a:sym typeface="Georgia"/>
              </a:rPr>
              <a:t>Extant species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998537" y="850900"/>
            <a:ext cx="1023937" cy="5222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1F1C"/>
              </a:buClr>
              <a:buSzPct val="25000"/>
              <a:buFont typeface="Georgia"/>
              <a:buNone/>
            </a:pPr>
            <a:r>
              <a:rPr lang="en-US" sz="1700" b="1" i="0" u="none">
                <a:solidFill>
                  <a:srgbClr val="AF1F1C"/>
                </a:solidFill>
                <a:latin typeface="Georgia"/>
                <a:ea typeface="Georgia"/>
                <a:cs typeface="Georgia"/>
                <a:sym typeface="Georgia"/>
              </a:rPr>
              <a:t>Common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1F1C"/>
              </a:buClr>
              <a:buSzPct val="25000"/>
              <a:buFont typeface="Georgia"/>
              <a:buNone/>
            </a:pPr>
            <a:r>
              <a:rPr lang="en-US" sz="1700" b="1" i="0" u="none">
                <a:solidFill>
                  <a:srgbClr val="AF1F1C"/>
                </a:solidFill>
                <a:latin typeface="Georgia"/>
                <a:ea typeface="Georgia"/>
                <a:cs typeface="Georgia"/>
                <a:sym typeface="Georgia"/>
              </a:rPr>
              <a:t>ancestor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5037" y="1758950"/>
            <a:ext cx="4114153" cy="3918585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5262" y="5292725"/>
            <a:ext cx="1230976" cy="802438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">
            <a:off x="6722984" y="2262278"/>
            <a:ext cx="873633" cy="875219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246" name="Shape 2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1287" y="4321175"/>
            <a:ext cx="1324717" cy="686957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247" name="Shape 2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4108450"/>
            <a:ext cx="1230976" cy="802438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248" name="Shape 2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45262" y="3402012"/>
            <a:ext cx="1229642" cy="637776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249" name="Shape 2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5220000">
            <a:off x="6731603" y="1306212"/>
            <a:ext cx="854742" cy="839451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sp>
        <p:nvSpPr>
          <p:cNvPr id="250" name="Shape 250"/>
          <p:cNvSpPr txBox="1"/>
          <p:nvPr/>
        </p:nvSpPr>
        <p:spPr>
          <a:xfrm>
            <a:off x="534987" y="723900"/>
            <a:ext cx="7085012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810"/>
              </a:buClr>
              <a:buSzPct val="25000"/>
              <a:buFont typeface="Georgia"/>
              <a:buNone/>
            </a:pPr>
            <a:r>
              <a:rPr lang="en-US" sz="3600" b="1" i="0" u="none">
                <a:solidFill>
                  <a:srgbClr val="3E2810"/>
                </a:solidFill>
                <a:latin typeface="Georgia"/>
                <a:ea typeface="Georgia"/>
                <a:cs typeface="Georgia"/>
                <a:sym typeface="Georgia"/>
              </a:rPr>
              <a:t>Example of a Cookie Tree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B55E-DAB8-4D6E-BEBD-9F5B4FDA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5BCD1-438B-4586-AF04-68295134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294" y="1978117"/>
            <a:ext cx="8229600" cy="4324350"/>
          </a:xfrm>
        </p:spPr>
        <p:txBody>
          <a:bodyPr/>
          <a:lstStyle/>
          <a:p>
            <a:pPr fontAlgn="base"/>
            <a:r>
              <a:rPr lang="en-US" u="sng" dirty="0"/>
              <a:t>Clade</a:t>
            </a:r>
            <a:r>
              <a:rPr lang="en-US" dirty="0"/>
              <a:t> = group of species that includes an ancestral species + all descendants</a:t>
            </a:r>
          </a:p>
          <a:p>
            <a:pPr fontAlgn="base"/>
            <a:r>
              <a:rPr lang="en-US" dirty="0"/>
              <a:t>Shared derived characteristics are used to construct cladograms</a:t>
            </a:r>
          </a:p>
          <a:p>
            <a:pPr marL="279400" indent="0">
              <a:buNone/>
            </a:pPr>
            <a:endParaRPr lang="en-US" dirty="0"/>
          </a:p>
        </p:txBody>
      </p:sp>
      <p:pic>
        <p:nvPicPr>
          <p:cNvPr id="1026" name="Picture 2" descr="https://lh5.googleusercontent.com/NIk7l5n2ZV2D_qQgjpStV4bWJygPPkoWtAiWC86y7E7PYXd_-TzVwciEVX35ssJoRkIz2lYWyFsdR3bsWNbFysWwb57FBHDKmowI0wDkrEXrtqB3oXxcGmi3MReVqjP5_9I3JcmLahjE3od2uQ">
            <a:extLst>
              <a:ext uri="{FF2B5EF4-FFF2-40B4-BE49-F238E27FC236}">
                <a16:creationId xmlns:a16="http://schemas.microsoft.com/office/drawing/2014/main" id="{7FC7C903-7B54-4394-98F9-2105E9FF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31" y="610553"/>
            <a:ext cx="9144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F26D37A-C2CE-4EA1-A3EF-CD5786D7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576" y="3780393"/>
            <a:ext cx="4800847" cy="2730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 descr="26_10_MonoParaPolyphyl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5" y="1905000"/>
            <a:ext cx="8856888" cy="365021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06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Trebuchet MS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Monophyletic, paraphyletic, and polyphyletic groups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Constructing a phylogenetic tree</a:t>
            </a:r>
          </a:p>
        </p:txBody>
      </p:sp>
      <p:pic>
        <p:nvPicPr>
          <p:cNvPr id="282" name="Shape 282" descr="26_11_ConstructPhyloTre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752600"/>
            <a:ext cx="8487982" cy="38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381000" y="5754687"/>
            <a:ext cx="419100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0 indicates a character is absent; a 1 indicates that a character is present.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8686800" cy="106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Branch lengths can represent </a:t>
            </a:r>
            <a:r>
              <a:rPr lang="en-US" sz="3200" b="0" i="0" u="sng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genetic change</a:t>
            </a:r>
          </a:p>
        </p:txBody>
      </p:sp>
      <p:pic>
        <p:nvPicPr>
          <p:cNvPr id="289" name="Shape 289" descr="26_12GeneticChangeTre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676400"/>
            <a:ext cx="8487982" cy="4482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8686800" cy="106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Branch lengths can indicate </a:t>
            </a:r>
            <a:r>
              <a:rPr lang="en-US" sz="3200" b="0" i="0" u="sng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time</a:t>
            </a:r>
          </a:p>
        </p:txBody>
      </p:sp>
      <p:pic>
        <p:nvPicPr>
          <p:cNvPr id="295" name="Shape 295" descr="26_13GeologicChangeTre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524000"/>
            <a:ext cx="8487982" cy="458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 descr="26_UN05Test_Q9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371600"/>
            <a:ext cx="8487982" cy="525909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2400" b="0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Draw a phylogenetic tree based on the data below. Draw hatch marks on the tree to indicate the origin(s) of each of the 6 characters.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Trebuchet MS"/>
              <a:buNone/>
            </a:pPr>
            <a:r>
              <a:rPr lang="en-US" sz="3200" b="1" i="0" u="none" strike="noStrike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Answer:</a:t>
            </a:r>
          </a:p>
        </p:txBody>
      </p:sp>
      <p:pic>
        <p:nvPicPr>
          <p:cNvPr id="307" name="Shape 307" descr="26_UN11AnsTestQ9-L.jpg"/>
          <p:cNvPicPr preferRelativeResize="0"/>
          <p:nvPr/>
        </p:nvPicPr>
        <p:blipFill rotWithShape="1">
          <a:blip r:embed="rId3">
            <a:alphaModFix/>
          </a:blip>
          <a:srcRect b="52314"/>
          <a:stretch/>
        </p:blipFill>
        <p:spPr>
          <a:xfrm>
            <a:off x="914400" y="1676400"/>
            <a:ext cx="7207292" cy="443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What you need to know: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taxonomic categories and how they indicate relatedness.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 systematics is used to develop phylogenetic trees.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three domains of life including their similarities and their differences.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6584950" y="4954587"/>
            <a:ext cx="1584325" cy="261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810"/>
              </a:buClr>
              <a:buSzPct val="25000"/>
              <a:buFont typeface="Georgia"/>
              <a:buNone/>
            </a:pPr>
            <a:r>
              <a:rPr lang="en-US" sz="1700" b="1" i="0" u="none">
                <a:solidFill>
                  <a:srgbClr val="3E2810"/>
                </a:solidFill>
                <a:latin typeface="Georgia"/>
                <a:ea typeface="Georgia"/>
                <a:cs typeface="Georgia"/>
                <a:sym typeface="Georgia"/>
              </a:rPr>
              <a:t>Unrooted tree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558800" y="4954587"/>
            <a:ext cx="2430462" cy="261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810"/>
              </a:buClr>
              <a:buSzPct val="25000"/>
              <a:buFont typeface="Georgia"/>
              <a:buNone/>
            </a:pPr>
            <a:r>
              <a:rPr lang="en-US" sz="1700" b="1" i="0" u="none">
                <a:solidFill>
                  <a:srgbClr val="3E2810"/>
                </a:solidFill>
                <a:latin typeface="Georgia"/>
                <a:ea typeface="Georgia"/>
                <a:cs typeface="Georgia"/>
                <a:sym typeface="Georgia"/>
              </a:rPr>
              <a:t>Circular (rooted) tree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3916362" y="5373687"/>
            <a:ext cx="1311275" cy="2619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810"/>
              </a:buClr>
              <a:buSzPct val="25000"/>
              <a:buFont typeface="Georgia"/>
              <a:buNone/>
            </a:pPr>
            <a:r>
              <a:rPr lang="en-US" sz="1700" b="1" i="0" u="none">
                <a:solidFill>
                  <a:srgbClr val="3E2810"/>
                </a:solidFill>
                <a:latin typeface="Georgia"/>
                <a:ea typeface="Georgia"/>
                <a:cs typeface="Georgia"/>
                <a:sym typeface="Georgia"/>
              </a:rPr>
              <a:t>Rooted tree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1143000" y="952500"/>
            <a:ext cx="6837362" cy="723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810"/>
              </a:buClr>
              <a:buSzPct val="25000"/>
              <a:buFont typeface="Georgia"/>
              <a:buNone/>
            </a:pPr>
            <a:r>
              <a:rPr lang="en-US" sz="4000" b="0" i="0" u="none">
                <a:solidFill>
                  <a:srgbClr val="3E2810"/>
                </a:solidFill>
                <a:latin typeface="Georgia"/>
                <a:ea typeface="Georgia"/>
                <a:cs typeface="Georgia"/>
                <a:sym typeface="Georgia"/>
              </a:rPr>
              <a:t>Various tree layouts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438400"/>
            <a:ext cx="2980575" cy="2100503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8512" y="2378075"/>
            <a:ext cx="2982162" cy="2102086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  <p:pic>
        <p:nvPicPr>
          <p:cNvPr id="318" name="Shape 3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0587" y="1812925"/>
            <a:ext cx="2267887" cy="3210885"/>
          </a:xfrm>
          <a:prstGeom prst="rect">
            <a:avLst/>
          </a:prstGeom>
          <a:noFill/>
          <a:ln>
            <a:noFill/>
          </a:ln>
          <a:effectLst>
            <a:outerShdw blurRad="63500" dist="76199" dir="2700000">
              <a:schemeClr val="lt2">
                <a:alpha val="74901"/>
              </a:scheme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8229600" cy="5964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Principle of </a:t>
            </a: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maximum parsimony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use simplest explanation (fewest DNA changes) for tree – “keep it simple” 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sng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Molecular clocks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some regions of DNA appear to evolve at constant rates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Estimate date of past evolutionary events</a:t>
            </a:r>
          </a:p>
          <a:p>
            <a:pPr marL="657225" marR="0" lvl="1" indent="-250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Georgia"/>
              <a:buChar char="▫"/>
            </a:pPr>
            <a:r>
              <a:rPr lang="en-US"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Eg. Origin of HIV infection in humans= 1930’s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600" b="0" i="0" u="none" strike="noStrike" cap="non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24" name="Shape 324" descr="26_20HIVMolecularClock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3833812"/>
            <a:ext cx="2803611" cy="300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 descr="26_19MammalMolClock-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038600"/>
            <a:ext cx="4665290" cy="265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Tree of Life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2784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 Domains: Bacteria, Archaea, Eukarya</a:t>
            </a:r>
          </a:p>
        </p:txBody>
      </p:sp>
      <p:pic>
        <p:nvPicPr>
          <p:cNvPr id="332" name="Shape 332" descr="26_21_ThreeDomains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981200"/>
            <a:ext cx="6211488" cy="4645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3048000" y="457200"/>
            <a:ext cx="28194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SYSTEMATICS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838200" y="1447800"/>
            <a:ext cx="28194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Biological diversity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1182687" y="2209800"/>
            <a:ext cx="21336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taxonomy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81000" y="3429000"/>
            <a:ext cx="2133600" cy="8302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Identification of species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381000" y="4648200"/>
            <a:ext cx="21336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binomial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304800" y="5715000"/>
            <a:ext cx="22860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Genus, species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3048000" y="3505200"/>
            <a:ext cx="685800" cy="304641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5334000" y="1295400"/>
            <a:ext cx="22098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phylogeny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5105400" y="2971800"/>
            <a:ext cx="22098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classification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7086600" y="2286000"/>
            <a:ext cx="17526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cladistics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4572000" y="3886200"/>
            <a:ext cx="2133600" cy="8302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Homologous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similarities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6934200" y="4191000"/>
            <a:ext cx="12192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fossils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4038600" y="5410200"/>
            <a:ext cx="17526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molecular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486400" y="6019800"/>
            <a:ext cx="1981200" cy="46196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morphology</a:t>
            </a:r>
          </a:p>
        </p:txBody>
      </p:sp>
      <p:cxnSp>
        <p:nvCxnSpPr>
          <p:cNvPr id="351" name="Shape 351"/>
          <p:cNvCxnSpPr/>
          <p:nvPr/>
        </p:nvCxnSpPr>
        <p:spPr>
          <a:xfrm rot="5400000" flipH="1">
            <a:off x="2098675" y="2058987"/>
            <a:ext cx="300037" cy="158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2" name="Shape 352"/>
          <p:cNvCxnSpPr/>
          <p:nvPr/>
        </p:nvCxnSpPr>
        <p:spPr>
          <a:xfrm rot="-5400000">
            <a:off x="1470025" y="2649537"/>
            <a:ext cx="757237" cy="80168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3" name="Shape 353"/>
          <p:cNvCxnSpPr/>
          <p:nvPr/>
        </p:nvCxnSpPr>
        <p:spPr>
          <a:xfrm rot="5400000" flipH="1">
            <a:off x="2403475" y="2517775"/>
            <a:ext cx="833437" cy="114141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4" name="Shape 354"/>
          <p:cNvCxnSpPr/>
          <p:nvPr/>
        </p:nvCxnSpPr>
        <p:spPr>
          <a:xfrm rot="-5400000">
            <a:off x="1253331" y="4453731"/>
            <a:ext cx="388937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5" name="Shape 355"/>
          <p:cNvCxnSpPr/>
          <p:nvPr/>
        </p:nvCxnSpPr>
        <p:spPr>
          <a:xfrm rot="-5400000">
            <a:off x="1145381" y="5412581"/>
            <a:ext cx="604837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6" name="Shape 356"/>
          <p:cNvCxnSpPr/>
          <p:nvPr/>
        </p:nvCxnSpPr>
        <p:spPr>
          <a:xfrm rot="-5400000">
            <a:off x="5698331" y="3374231"/>
            <a:ext cx="452437" cy="571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7" name="Shape 357"/>
          <p:cNvCxnSpPr/>
          <p:nvPr/>
        </p:nvCxnSpPr>
        <p:spPr>
          <a:xfrm rot="5400000" flipH="1">
            <a:off x="6498431" y="3145631"/>
            <a:ext cx="757237" cy="1333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8" name="Shape 358"/>
          <p:cNvCxnSpPr/>
          <p:nvPr/>
        </p:nvCxnSpPr>
        <p:spPr>
          <a:xfrm rot="5400000">
            <a:off x="4929981" y="4701381"/>
            <a:ext cx="693737" cy="723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9" name="Shape 359"/>
          <p:cNvCxnSpPr/>
          <p:nvPr/>
        </p:nvCxnSpPr>
        <p:spPr>
          <a:xfrm rot="5400000" flipH="1">
            <a:off x="5406231" y="4949031"/>
            <a:ext cx="1303337" cy="838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0" name="Shape 360"/>
          <p:cNvCxnSpPr/>
          <p:nvPr/>
        </p:nvCxnSpPr>
        <p:spPr>
          <a:xfrm rot="-5400000">
            <a:off x="5717381" y="2250281"/>
            <a:ext cx="1214437" cy="2286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1" name="Shape 361"/>
          <p:cNvCxnSpPr/>
          <p:nvPr/>
        </p:nvCxnSpPr>
        <p:spPr>
          <a:xfrm rot="5400000" flipH="1">
            <a:off x="6936581" y="1259681"/>
            <a:ext cx="528637" cy="1524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2" name="Shape 362"/>
          <p:cNvCxnSpPr/>
          <p:nvPr/>
        </p:nvCxnSpPr>
        <p:spPr>
          <a:xfrm rot="5400000" flipH="1">
            <a:off x="5260181" y="116681"/>
            <a:ext cx="376237" cy="19812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3" name="Shape 363"/>
          <p:cNvCxnSpPr/>
          <p:nvPr/>
        </p:nvCxnSpPr>
        <p:spPr>
          <a:xfrm>
            <a:off x="3316287" y="2439987"/>
            <a:ext cx="1789112" cy="762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64" name="Shape 364"/>
          <p:cNvCxnSpPr/>
          <p:nvPr/>
        </p:nvCxnSpPr>
        <p:spPr>
          <a:xfrm rot="-5400000">
            <a:off x="4096543" y="2496343"/>
            <a:ext cx="303212" cy="1714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65" name="Shape 365"/>
          <p:cNvGrpSpPr/>
          <p:nvPr/>
        </p:nvGrpSpPr>
        <p:grpSpPr>
          <a:xfrm>
            <a:off x="1976774" y="760375"/>
            <a:ext cx="2480926" cy="725563"/>
            <a:chOff x="0" y="0"/>
            <a:chExt cx="2147483647" cy="705636095"/>
          </a:xfrm>
        </p:grpSpPr>
        <p:cxnSp>
          <p:nvCxnSpPr>
            <p:cNvPr id="366" name="Shape 366"/>
            <p:cNvCxnSpPr/>
            <p:nvPr/>
          </p:nvCxnSpPr>
          <p:spPr>
            <a:xfrm rot="5400000">
              <a:off x="962118254" y="-662256037"/>
              <a:ext cx="457933511" cy="2147483647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67" name="Shape 367"/>
            <p:cNvSpPr txBox="1"/>
            <p:nvPr/>
          </p:nvSpPr>
          <p:spPr>
            <a:xfrm rot="-840000">
              <a:off x="9327834" y="203831684"/>
              <a:ext cx="1533535907" cy="297972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Georgia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focuses 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Shape 171"/>
          <p:cNvGrpSpPr/>
          <p:nvPr/>
        </p:nvGrpSpPr>
        <p:grpSpPr>
          <a:xfrm>
            <a:off x="427037" y="3200400"/>
            <a:ext cx="3092023" cy="817085"/>
            <a:chOff x="427037" y="3200400"/>
            <a:chExt cx="3092023" cy="817085"/>
          </a:xfrm>
        </p:grpSpPr>
        <p:pic>
          <p:nvPicPr>
            <p:cNvPr id="172" name="Shape 1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037" y="3200400"/>
              <a:ext cx="3092023" cy="8170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Shape 173"/>
            <p:cNvSpPr txBox="1"/>
            <p:nvPr/>
          </p:nvSpPr>
          <p:spPr>
            <a:xfrm>
              <a:off x="641350" y="3308350"/>
              <a:ext cx="2679700" cy="584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Georgia"/>
                <a:buNone/>
              </a:pPr>
              <a:r>
                <a:rPr lang="en-US" sz="3200" b="1" i="0" u="none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Systematics</a:t>
              </a:r>
            </a:p>
          </p:txBody>
        </p:sp>
      </p:grpSp>
      <p:sp>
        <p:nvSpPr>
          <p:cNvPr id="174" name="Shape 174"/>
          <p:cNvSpPr/>
          <p:nvPr/>
        </p:nvSpPr>
        <p:spPr>
          <a:xfrm>
            <a:off x="4343400" y="2438400"/>
            <a:ext cx="3657600" cy="987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B3B6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800" b="1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Taxonomy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(classification)</a:t>
            </a:r>
          </a:p>
        </p:txBody>
      </p:sp>
      <p:sp>
        <p:nvSpPr>
          <p:cNvPr id="175" name="Shape 175"/>
          <p:cNvSpPr/>
          <p:nvPr/>
        </p:nvSpPr>
        <p:spPr>
          <a:xfrm>
            <a:off x="4343400" y="3962400"/>
            <a:ext cx="3657600" cy="987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rgbClr val="3B3B6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800" b="1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Phylogenetics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eorgia"/>
              <a:buNone/>
            </a:pPr>
            <a:r>
              <a:rPr lang="en-US" sz="24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(evolutionary history)</a:t>
            </a:r>
          </a:p>
        </p:txBody>
      </p:sp>
      <p:cxnSp>
        <p:nvCxnSpPr>
          <p:cNvPr id="176" name="Shape 176"/>
          <p:cNvCxnSpPr/>
          <p:nvPr/>
        </p:nvCxnSpPr>
        <p:spPr>
          <a:xfrm rot="10800000" flipH="1">
            <a:off x="3352800" y="2932112"/>
            <a:ext cx="990600" cy="66833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177" name="Shape 177"/>
          <p:cNvCxnSpPr/>
          <p:nvPr/>
        </p:nvCxnSpPr>
        <p:spPr>
          <a:xfrm>
            <a:off x="3352800" y="3600450"/>
            <a:ext cx="990600" cy="85566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92018" y="1541462"/>
            <a:ext cx="8229600" cy="106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200" b="0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Systematics</a:t>
            </a:r>
            <a:r>
              <a:rPr lang="en-US" sz="3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 classifying organisms and determining their evolutionary relationships</a:t>
            </a:r>
            <a:br>
              <a:rPr lang="en-US" sz="3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 descr="26_02_HumansFungiTre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2209800"/>
            <a:ext cx="4814955" cy="429059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04800" y="762000"/>
            <a:ext cx="8686800" cy="289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95287" marR="0" lvl="0" indent="-293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Tools used to determine evolutionary relationships:</a:t>
            </a:r>
          </a:p>
          <a:p>
            <a:pPr marL="1181100" marR="0" lvl="2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AutoNum type="arabicPeriod"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Fossils</a:t>
            </a:r>
          </a:p>
          <a:p>
            <a:pPr marL="1181100" marR="0" lvl="2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AutoNum type="arabicPeriod"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Morphology (homologous structures)</a:t>
            </a:r>
          </a:p>
          <a:p>
            <a:pPr marL="1181100" marR="0" lvl="2" indent="-520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AutoNum type="arabicPeriod"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Molecular evidence (DNA, amino acids)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 strike="noStrike" cap="none" dirty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1219200" y="5003800"/>
            <a:ext cx="3505200" cy="101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and fungi are more closely related than either is to plants.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219200" y="4400550"/>
            <a:ext cx="365760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is more closely related?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2112962" marR="0" lvl="0" indent="-21129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3200" b="0" i="0" u="sng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Taxonomy</a:t>
            </a:r>
            <a:r>
              <a:rPr lang="en-US" sz="3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 science of classifying and naming organisms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792287"/>
            <a:ext cx="8229600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Binomial nomenclature  (</a:t>
            </a:r>
            <a:r>
              <a:rPr lang="en-US" sz="2800" b="0" i="1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Genus species</a:t>
            </a:r>
            <a:r>
              <a:rPr lang="en-US" sz="2800" b="0" i="0" u="none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marL="365125" marR="0" lvl="0" indent="-263525" algn="l" rtl="0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None/>
            </a:pPr>
            <a:endParaRPr sz="2800" b="0" i="0" u="none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3" name="Shape 193" descr="26_03LinnaeanClassif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362200"/>
            <a:ext cx="3825186" cy="4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4648200" y="5867400"/>
            <a:ext cx="3581400" cy="708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Naming system developed by Carolus Linnaeus.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The various levels of the scientific classification system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685800"/>
            <a:ext cx="2286000" cy="585444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4343400" y="1752600"/>
            <a:ext cx="4343400" cy="341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REMEMBER!!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hilip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ood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paghetti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hilip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rossed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ive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reat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hilip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ermany </a:t>
            </a:r>
            <a:r>
              <a:rPr lang="en-US" sz="2400" b="0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own???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Phylogenetic Tree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5344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1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Branching diagram that shows evolutionary history of a group of organisms</a:t>
            </a:r>
          </a:p>
        </p:txBody>
      </p:sp>
      <p:pic>
        <p:nvPicPr>
          <p:cNvPr id="207" name="Shape 207" descr="26_04CarnivoraPhylogeny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286000"/>
            <a:ext cx="4439773" cy="4321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 descr="26_05HowToReadATree-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533400"/>
            <a:ext cx="8487982" cy="6035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Activity: Constructing a Cookie Phylogenetic Tree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ubTitle" idx="1"/>
          </p:nvPr>
        </p:nvSpPr>
        <p:spPr>
          <a:xfrm>
            <a:off x="457200" y="3900487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4008" marR="0" lvl="0" indent="-507" algn="l" rtl="0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ct val="25000"/>
              <a:buFont typeface="Georgia"/>
              <a:buNone/>
            </a:pPr>
            <a:endParaRPr sz="2400" b="0" i="0" u="none" strike="noStrike" cap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Urban">
  <a:themeElements>
    <a:clrScheme name="Urban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386</Words>
  <Application>Microsoft Office PowerPoint</Application>
  <PresentationFormat>On-screen Show (4:3)</PresentationFormat>
  <Paragraphs>78</Paragraphs>
  <Slides>23</Slides>
  <Notes>22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Georgia</vt:lpstr>
      <vt:lpstr>Noto Sans Symbols</vt:lpstr>
      <vt:lpstr>Trebuchet MS</vt:lpstr>
      <vt:lpstr>Urban</vt:lpstr>
      <vt:lpstr>1_Urban</vt:lpstr>
      <vt:lpstr>3_Urban</vt:lpstr>
      <vt:lpstr>2_Urban</vt:lpstr>
      <vt:lpstr>Chapter 26</vt:lpstr>
      <vt:lpstr>What you need to know:</vt:lpstr>
      <vt:lpstr>Systematics: classifying organisms and determining their evolutionary relationships </vt:lpstr>
      <vt:lpstr>PowerPoint Presentation</vt:lpstr>
      <vt:lpstr>Taxonomy: science of classifying and naming organisms</vt:lpstr>
      <vt:lpstr>PowerPoint Presentation</vt:lpstr>
      <vt:lpstr>Phylogenetic Tree</vt:lpstr>
      <vt:lpstr>PowerPoint Presentation</vt:lpstr>
      <vt:lpstr>Activity: Constructing a Cookie Phylogenetic Tree</vt:lpstr>
      <vt:lpstr>PowerPoint Presentation</vt:lpstr>
      <vt:lpstr>PowerPoint Presentation</vt:lpstr>
      <vt:lpstr>PowerPoint Presentation</vt:lpstr>
      <vt:lpstr>PowerPoint Presentation</vt:lpstr>
      <vt:lpstr>Monophyletic, paraphyletic, and polyphyletic groups</vt:lpstr>
      <vt:lpstr>Constructing a phylogenetic tree</vt:lpstr>
      <vt:lpstr>Branch lengths can represent genetic change</vt:lpstr>
      <vt:lpstr>Branch lengths can indicate time</vt:lpstr>
      <vt:lpstr>Draw a phylogenetic tree based on the data below. Draw hatch marks on the tree to indicate the origin(s) of each of the 6 characters.</vt:lpstr>
      <vt:lpstr>Answer:</vt:lpstr>
      <vt:lpstr>PowerPoint Presentation</vt:lpstr>
      <vt:lpstr>PowerPoint Presentation</vt:lpstr>
      <vt:lpstr>Tree of Life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WENDY GUZMAN</cp:lastModifiedBy>
  <cp:revision>3</cp:revision>
  <dcterms:modified xsi:type="dcterms:W3CDTF">2017-10-04T13:50:56Z</dcterms:modified>
</cp:coreProperties>
</file>